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10"/>
  </p:handoutMasterIdLst>
  <p:sldIdLst>
    <p:sldId id="256" r:id="rId2"/>
    <p:sldId id="257" r:id="rId3"/>
    <p:sldId id="258" r:id="rId4"/>
    <p:sldId id="265" r:id="rId5"/>
    <p:sldId id="268" r:id="rId6"/>
    <p:sldId id="263" r:id="rId7"/>
    <p:sldId id="271" r:id="rId8"/>
    <p:sldId id="262" r:id="rId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19EB699E-6C54-4C39-BE03-6AF83DD5914E}" type="datetimeFigureOut">
              <a:rPr lang="en-US" smtClean="0"/>
              <a:pPr/>
              <a:t>1/10/2012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88EE73F2-E560-4629-B609-ED0B28465E74}" type="slidenum">
              <a:rPr lang="en-US" smtClean="0"/>
              <a:pPr/>
              <a:t>‹#›</a:t>
            </a:fld>
            <a:endParaRPr lang="en-US"/>
          </a:p>
        </p:txBody>
      </p:sp>
    </p:spTree>
    <p:extLst>
      <p:ext uri="{BB962C8B-B14F-4D97-AF65-F5344CB8AC3E}">
        <p14:creationId xmlns:p14="http://schemas.microsoft.com/office/powerpoint/2010/main" xmlns="" val="23653788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Straight Connector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AE0C75FA-5055-4846-A0C4-BDCB2997DE1F}" type="datetimeFigureOut">
              <a:rPr lang="en-US"/>
              <a:pPr>
                <a:defRPr/>
              </a:pPr>
              <a:t>1/10/2012</a:t>
            </a:fld>
            <a:endParaRPr lang="en-US"/>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68905D59-4CE6-4562-BF3A-5AFD786DD0D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2D3D70F-80F9-41AE-B994-D2A9E3D5CB84}" type="datetimeFigureOut">
              <a:rPr lang="en-US"/>
              <a:pPr>
                <a:defRPr/>
              </a:pPr>
              <a:t>1/10/2012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0F1573F-7E17-4F7F-A203-606285C513B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49B0998-B109-4B08-ACF4-A71614A12FF7}" type="datetimeFigureOut">
              <a:rPr lang="en-US"/>
              <a:pPr>
                <a:defRPr/>
              </a:pPr>
              <a:t>1/10/2012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EC9E15F-0414-4543-AE69-6481FE41709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C59788FA-7113-43E0-8C21-0EA1F5370C69}" type="datetimeFigureOut">
              <a:rPr lang="en-US"/>
              <a:pPr>
                <a:defRPr/>
              </a:pPr>
              <a:t>1/10/2012</a:t>
            </a:fld>
            <a:endParaRPr lang="en-US"/>
          </a:p>
        </p:txBody>
      </p:sp>
      <p:sp>
        <p:nvSpPr>
          <p:cNvPr id="5" name="Slide Number Placeholder 8"/>
          <p:cNvSpPr>
            <a:spLocks noGrp="1"/>
          </p:cNvSpPr>
          <p:nvPr>
            <p:ph type="sldNum" sz="quarter" idx="11"/>
          </p:nvPr>
        </p:nvSpPr>
        <p:spPr/>
        <p:txBody>
          <a:bodyPr rtlCol="0"/>
          <a:lstStyle>
            <a:lvl1pPr>
              <a:defRPr/>
            </a:lvl1pPr>
          </a:lstStyle>
          <a:p>
            <a:pPr>
              <a:defRPr/>
            </a:pPr>
            <a:fld id="{F6ED6332-E5E3-4CDF-A1DF-DD9AA121BF71}" type="slidenum">
              <a:rPr lang="en-US"/>
              <a:pPr>
                <a:defRPr/>
              </a:pPr>
              <a:t>‹#›</a:t>
            </a:fld>
            <a:endParaRPr lang="en-US"/>
          </a:p>
        </p:txBody>
      </p:sp>
      <p:sp>
        <p:nvSpPr>
          <p:cNvPr id="6" name="Footer Placeholder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Straight Connector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Straight Connector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traight Connector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26253CE2-5B07-4D6D-8AF6-1D81E173BE23}" type="datetimeFigureOut">
              <a:rPr lang="en-US"/>
              <a:pPr>
                <a:defRPr/>
              </a:pPr>
              <a:t>1/10/2012</a:t>
            </a:fld>
            <a:endParaRPr lang="en-US"/>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2FE3F952-4CD0-412C-8AF9-E75C8A8BFF5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82C74F7-5C0D-48F8-8A49-9F10FB903E52}" type="datetimeFigureOut">
              <a:rPr lang="en-US"/>
              <a:pPr>
                <a:defRPr/>
              </a:pPr>
              <a:t>1/10/2012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59D27DF-734D-4B5D-B181-035382E5B44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fld id="{D5A0E7E2-3575-493D-8549-79BF4F7EE791}" type="datetimeFigureOut">
              <a:rPr lang="en-US"/>
              <a:pPr>
                <a:defRPr/>
              </a:pPr>
              <a:t>1/10/2012</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846158EE-3644-45E4-8804-979EFD484BD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311FCF1F-E3B4-4387-AC29-A3896D841B8A}" type="datetimeFigureOut">
              <a:rPr lang="en-US"/>
              <a:pPr>
                <a:defRPr/>
              </a:pPr>
              <a:t>1/10/2012</a:t>
            </a:fld>
            <a:endParaRPr lang="en-US"/>
          </a:p>
        </p:txBody>
      </p:sp>
      <p:sp>
        <p:nvSpPr>
          <p:cNvPr id="4" name="Slide Number Placeholder 6"/>
          <p:cNvSpPr>
            <a:spLocks noGrp="1"/>
          </p:cNvSpPr>
          <p:nvPr>
            <p:ph type="sldNum" sz="quarter" idx="11"/>
          </p:nvPr>
        </p:nvSpPr>
        <p:spPr/>
        <p:txBody>
          <a:bodyPr rtlCol="0"/>
          <a:lstStyle>
            <a:lvl1pPr>
              <a:defRPr/>
            </a:lvl1pPr>
          </a:lstStyle>
          <a:p>
            <a:pPr>
              <a:defRPr/>
            </a:pPr>
            <a:fld id="{96AC1245-E471-4A19-B379-52603DB2BA51}" type="slidenum">
              <a:rPr lang="en-US"/>
              <a:pPr>
                <a:defRPr/>
              </a:pPr>
              <a:t>‹#›</a:t>
            </a:fld>
            <a:endParaRPr lang="en-US"/>
          </a:p>
        </p:txBody>
      </p:sp>
      <p:sp>
        <p:nvSpPr>
          <p:cNvPr id="5" name="Footer Placeholder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46F8B93-3641-4A68-9A4F-225DB1E9046F}" type="datetimeFigureOut">
              <a:rPr lang="en-US"/>
              <a:pPr>
                <a:defRPr/>
              </a:pPr>
              <a:t>1/10/2012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3B845389-F9CC-4D99-927D-13AB6DCD138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Straight Connector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Ov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2301AFA3-14C3-44DF-ABFD-5FD237831BBD}" type="datetimeFigureOut">
              <a:rPr lang="en-US"/>
              <a:pPr>
                <a:defRPr/>
              </a:pPr>
              <a:t>1/10/2012</a:t>
            </a:fld>
            <a:endParaRPr lang="en-US"/>
          </a:p>
        </p:txBody>
      </p:sp>
      <p:sp>
        <p:nvSpPr>
          <p:cNvPr id="13" name="Slide Number Placeholder 21"/>
          <p:cNvSpPr>
            <a:spLocks noGrp="1"/>
          </p:cNvSpPr>
          <p:nvPr>
            <p:ph type="sldNum" sz="quarter" idx="11"/>
          </p:nvPr>
        </p:nvSpPr>
        <p:spPr/>
        <p:txBody>
          <a:bodyPr rtlCol="0"/>
          <a:lstStyle>
            <a:lvl1pPr>
              <a:defRPr/>
            </a:lvl1pPr>
          </a:lstStyle>
          <a:p>
            <a:pPr>
              <a:defRPr/>
            </a:pPr>
            <a:fld id="{BFAB2C3D-82B6-4BA0-9338-CF19D45C3FB2}" type="slidenum">
              <a:rPr lang="en-US"/>
              <a:pPr>
                <a:defRPr/>
              </a:pPr>
              <a:t>‹#›</a:t>
            </a:fld>
            <a:endParaRPr lang="en-US"/>
          </a:p>
        </p:txBody>
      </p:sp>
      <p:sp>
        <p:nvSpPr>
          <p:cNvPr id="14" name="Footer Placeholder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Ov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Straight Connector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08E9FA34-5D65-45F5-8C78-9B767D06FA93}" type="datetimeFigureOut">
              <a:rPr lang="en-US"/>
              <a:pPr>
                <a:defRPr/>
              </a:pPr>
              <a:t>1/10/2012</a:t>
            </a:fld>
            <a:endParaRPr lang="en-US"/>
          </a:p>
        </p:txBody>
      </p:sp>
      <p:sp>
        <p:nvSpPr>
          <p:cNvPr id="13" name="Slide Number Placeholder 17"/>
          <p:cNvSpPr>
            <a:spLocks noGrp="1"/>
          </p:cNvSpPr>
          <p:nvPr>
            <p:ph type="sldNum" sz="quarter" idx="11"/>
          </p:nvPr>
        </p:nvSpPr>
        <p:spPr/>
        <p:txBody>
          <a:bodyPr rtlCol="0"/>
          <a:lstStyle>
            <a:lvl1pPr>
              <a:defRPr/>
            </a:lvl1pPr>
          </a:lstStyle>
          <a:p>
            <a:pPr>
              <a:defRPr/>
            </a:pPr>
            <a:fld id="{022A21D1-ABD1-49EB-B83C-7052BF5CA142}" type="slidenum">
              <a:rPr lang="en-US"/>
              <a:pPr>
                <a:defRPr/>
              </a:pPr>
              <a:t>‹#›</a:t>
            </a:fld>
            <a:endParaRPr lang="en-US"/>
          </a:p>
        </p:txBody>
      </p:sp>
      <p:sp>
        <p:nvSpPr>
          <p:cNvPr id="14" name="Footer Placeholder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defRPr>
            </a:lvl1pPr>
          </a:lstStyle>
          <a:p>
            <a:pPr>
              <a:defRPr/>
            </a:pPr>
            <a:fld id="{6BE07FE9-54E7-4613-9993-AFBE78136ACF}" type="datetimeFigureOut">
              <a:rPr lang="en-US"/>
              <a:pPr>
                <a:defRPr/>
              </a:pPr>
              <a:t>1/10/2012</a:t>
            </a:fld>
            <a:endParaRPr lang="en-US"/>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defRPr>
            </a:lvl1pPr>
          </a:lstStyle>
          <a:p>
            <a:pPr>
              <a:defRPr/>
            </a:pPr>
            <a:fld id="{CFF2817C-6802-4628-8A2D-95DA8611257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07" r:id="rId4"/>
    <p:sldLayoutId id="2147483706" r:id="rId5"/>
    <p:sldLayoutId id="2147483711" r:id="rId6"/>
    <p:sldLayoutId id="2147483705" r:id="rId7"/>
    <p:sldLayoutId id="2147483712" r:id="rId8"/>
    <p:sldLayoutId id="2147483713" r:id="rId9"/>
    <p:sldLayoutId id="2147483704" r:id="rId10"/>
    <p:sldLayoutId id="2147483703" r:id="rId11"/>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6172200" cy="1893888"/>
          </a:xfrm>
        </p:spPr>
        <p:txBody>
          <a:bodyPr/>
          <a:lstStyle/>
          <a:p>
            <a:pPr fontAlgn="auto">
              <a:spcAft>
                <a:spcPts val="0"/>
              </a:spcAft>
              <a:defRPr/>
            </a:pPr>
            <a:r>
              <a:rPr lang="en-US" dirty="0" smtClean="0"/>
              <a:t> Sticky Situation </a:t>
            </a:r>
            <a:endParaRPr lang="en-US" dirty="0"/>
          </a:p>
        </p:txBody>
      </p:sp>
      <p:sp>
        <p:nvSpPr>
          <p:cNvPr id="13314" name="Subtitle 2"/>
          <p:cNvSpPr>
            <a:spLocks noGrp="1"/>
          </p:cNvSpPr>
          <p:nvPr>
            <p:ph type="subTitle" idx="1"/>
          </p:nvPr>
        </p:nvSpPr>
        <p:spPr>
          <a:xfrm>
            <a:off x="2286000" y="5003800"/>
            <a:ext cx="6172200" cy="1371600"/>
          </a:xfrm>
        </p:spPr>
        <p:txBody>
          <a:bodyPr/>
          <a:lstStyle/>
          <a:p>
            <a:r>
              <a:rPr lang="en-US" smtClean="0"/>
              <a:t>Avani Patel </a:t>
            </a:r>
          </a:p>
          <a:p>
            <a:r>
              <a:rPr lang="en-US" smtClean="0"/>
              <a:t>Phil Bagley </a:t>
            </a:r>
          </a:p>
          <a:p>
            <a:r>
              <a:rPr lang="en-US" smtClean="0"/>
              <a:t>Kamile Berenyte </a:t>
            </a:r>
          </a:p>
        </p:txBody>
      </p:sp>
      <p:pic>
        <p:nvPicPr>
          <p:cNvPr id="29698" name="Picture 2" descr="http://www.worldofstock.com/slides/HUM1476.jpg"/>
          <p:cNvPicPr>
            <a:picLocks noChangeAspect="1" noChangeArrowheads="1"/>
          </p:cNvPicPr>
          <p:nvPr/>
        </p:nvPicPr>
        <p:blipFill>
          <a:blip r:embed="rId2" cstate="print"/>
          <a:srcRect/>
          <a:stretch>
            <a:fillRect/>
          </a:stretch>
        </p:blipFill>
        <p:spPr bwMode="auto">
          <a:xfrm>
            <a:off x="3352800" y="457200"/>
            <a:ext cx="2514600" cy="377572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Problem Statement </a:t>
            </a:r>
            <a:endParaRPr lang="en-US" dirty="0"/>
          </a:p>
        </p:txBody>
      </p:sp>
      <p:sp>
        <p:nvSpPr>
          <p:cNvPr id="3" name="Content Placeholder 2"/>
          <p:cNvSpPr>
            <a:spLocks noGrp="1"/>
          </p:cNvSpPr>
          <p:nvPr>
            <p:ph sz="quarter" idx="1"/>
          </p:nvPr>
        </p:nvSpPr>
        <p:spPr>
          <a:xfrm>
            <a:off x="457200" y="1524000"/>
            <a:ext cx="7467600" cy="4873625"/>
          </a:xfrm>
        </p:spPr>
        <p:txBody>
          <a:bodyPr>
            <a:normAutofit/>
          </a:bodyPr>
          <a:lstStyle/>
          <a:p>
            <a:pPr marL="0" indent="0" fontAlgn="auto">
              <a:spcAft>
                <a:spcPts val="0"/>
              </a:spcAft>
              <a:buFont typeface="Wingdings"/>
              <a:buNone/>
              <a:defRPr/>
            </a:pPr>
            <a:r>
              <a:rPr lang="en-US" sz="2000" dirty="0" smtClean="0"/>
              <a:t>Women’s shoes that have flat, smooth bottoms do not provide any resistance to sticky gum. In 1871, the gum production escalated with the patent of a gum manufacture machine; today, over 374 billion sticks of gum are made yearly, and when not disposed of properly, gum becomes a sticky situation. Women in urban areas have agreed that they hate it when there is gum stuck on their shoes as evidenced by the amount of responses to the online search “I hate it when gum is stuck on my shoe.” Although there are many answers on how to effectively remove the gum from your shoes, there are no solutions on how to keep the gum from sticking to the shoe. </a:t>
            </a:r>
          </a:p>
          <a:p>
            <a:pPr marL="0" indent="0" fontAlgn="auto">
              <a:spcAft>
                <a:spcPts val="0"/>
              </a:spcAft>
              <a:buFont typeface="Wingdings"/>
              <a:buNone/>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Statement of Purpose</a:t>
            </a:r>
            <a:endParaRPr lang="en-US" dirty="0"/>
          </a:p>
        </p:txBody>
      </p:sp>
      <p:sp>
        <p:nvSpPr>
          <p:cNvPr id="15362" name="Content Placeholder 2"/>
          <p:cNvSpPr>
            <a:spLocks noGrp="1"/>
          </p:cNvSpPr>
          <p:nvPr>
            <p:ph sz="quarter" idx="1"/>
          </p:nvPr>
        </p:nvSpPr>
        <p:spPr>
          <a:xfrm>
            <a:off x="457200" y="1600200"/>
            <a:ext cx="7467600" cy="4873625"/>
          </a:xfrm>
        </p:spPr>
        <p:txBody>
          <a:bodyPr/>
          <a:lstStyle/>
          <a:p>
            <a:pPr marL="0" indent="0">
              <a:buFont typeface="Wingdings" pitchFamily="2" charset="2"/>
              <a:buNone/>
            </a:pPr>
            <a:r>
              <a:rPr lang="en-US" dirty="0" smtClean="0"/>
              <a:t>Provide flat women’s shoes with a gum resistant material to protect the bottom of the shoe. </a:t>
            </a:r>
          </a:p>
        </p:txBody>
      </p:sp>
      <p:pic>
        <p:nvPicPr>
          <p:cNvPr id="26626" name="Picture 2" descr="http://images.fanpop.com/images/image_uploads/Ballet-Flats-women-27s-shoes-44748_332_300.jpg"/>
          <p:cNvPicPr>
            <a:picLocks noChangeAspect="1" noChangeArrowheads="1"/>
          </p:cNvPicPr>
          <p:nvPr/>
        </p:nvPicPr>
        <p:blipFill>
          <a:blip r:embed="rId2" cstate="print"/>
          <a:srcRect/>
          <a:stretch>
            <a:fillRect/>
          </a:stretch>
        </p:blipFill>
        <p:spPr bwMode="auto">
          <a:xfrm>
            <a:off x="2743200" y="2971800"/>
            <a:ext cx="3162300" cy="28575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fontAlgn="auto">
              <a:spcAft>
                <a:spcPts val="0"/>
              </a:spcAft>
              <a:defRPr/>
            </a:pPr>
            <a:r>
              <a:rPr lang="en-US" dirty="0" smtClean="0"/>
              <a:t>Gantt Chart</a:t>
            </a:r>
            <a:endParaRPr lang="en-US" dirty="0"/>
          </a:p>
        </p:txBody>
      </p:sp>
      <p:graphicFrame>
        <p:nvGraphicFramePr>
          <p:cNvPr id="24580" name="Content Placeholder 3"/>
          <p:cNvGraphicFramePr>
            <a:graphicFrameLocks/>
          </p:cNvGraphicFramePr>
          <p:nvPr>
            <p:extLst>
              <p:ext uri="{D42A27DB-BD31-4B8C-83A1-F6EECF244321}">
                <p14:modId xmlns:p14="http://schemas.microsoft.com/office/powerpoint/2010/main" xmlns="" val="4270164197"/>
              </p:ext>
            </p:extLst>
          </p:nvPr>
        </p:nvGraphicFramePr>
        <p:xfrm>
          <a:off x="-37531" y="1295400"/>
          <a:ext cx="9067800" cy="5029200"/>
        </p:xfrm>
        <a:graphic>
          <a:graphicData uri="http://schemas.openxmlformats.org/presentationml/2006/ole">
            <p:oleObj spid="_x0000_s24588" r:id="rId3" imgW="8760711" imgH="4871126" progId="Excel.Sheet.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fontAlgn="auto">
              <a:spcAft>
                <a:spcPts val="0"/>
              </a:spcAft>
              <a:defRPr/>
            </a:pPr>
            <a:r>
              <a:rPr lang="en-US" dirty="0" smtClean="0"/>
              <a:t>Justification</a:t>
            </a:r>
            <a:endParaRPr lang="en-US" dirty="0"/>
          </a:p>
        </p:txBody>
      </p:sp>
      <p:sp>
        <p:nvSpPr>
          <p:cNvPr id="22530" name="Content Placeholder 2"/>
          <p:cNvSpPr>
            <a:spLocks noGrp="1"/>
          </p:cNvSpPr>
          <p:nvPr>
            <p:ph sz="quarter" idx="1"/>
          </p:nvPr>
        </p:nvSpPr>
        <p:spPr>
          <a:xfrm>
            <a:off x="457200" y="1600200"/>
            <a:ext cx="7467600" cy="4873625"/>
          </a:xfrm>
        </p:spPr>
        <p:txBody>
          <a:bodyPr/>
          <a:lstStyle/>
          <a:p>
            <a:r>
              <a:rPr lang="en-US" dirty="0" smtClean="0"/>
              <a:t>Methods </a:t>
            </a:r>
          </a:p>
          <a:p>
            <a:endParaRPr lang="en-US" dirty="0" smtClean="0"/>
          </a:p>
          <a:p>
            <a:r>
              <a:rPr lang="en-US" dirty="0" smtClean="0"/>
              <a:t>Custodian </a:t>
            </a:r>
          </a:p>
          <a:p>
            <a:endParaRPr lang="en-US" dirty="0" smtClean="0"/>
          </a:p>
          <a:p>
            <a:r>
              <a:rPr lang="en-US" dirty="0" smtClean="0"/>
              <a:t>Personal experience</a:t>
            </a:r>
          </a:p>
          <a:p>
            <a:endParaRPr lang="en-US" dirty="0" smtClean="0"/>
          </a:p>
          <a:p>
            <a:r>
              <a:rPr lang="en-US" dirty="0" smtClean="0"/>
              <a:t>Articles</a:t>
            </a:r>
          </a:p>
          <a:p>
            <a:pPr lvl="1"/>
            <a:r>
              <a:rPr lang="en-US" dirty="0"/>
              <a:t>C</a:t>
            </a:r>
            <a:r>
              <a:rPr lang="en-US" dirty="0" smtClean="0"/>
              <a:t>ity </a:t>
            </a:r>
            <a:r>
              <a:rPr lang="en-US" dirty="0"/>
              <a:t>spends $230,000 a year </a:t>
            </a:r>
            <a:endParaRPr lang="en-US" dirty="0" smtClean="0"/>
          </a:p>
          <a:p>
            <a:pPr lvl="1"/>
            <a:r>
              <a:rPr lang="en-US" dirty="0" smtClean="0"/>
              <a:t>“Gum hard </a:t>
            </a:r>
            <a:r>
              <a:rPr lang="en-US" dirty="0"/>
              <a:t>to remove once </a:t>
            </a:r>
            <a:r>
              <a:rPr lang="en-US" dirty="0" smtClean="0"/>
              <a:t>stuck </a:t>
            </a:r>
            <a:r>
              <a:rPr lang="en-US" dirty="0"/>
              <a:t>to a solid </a:t>
            </a:r>
            <a:r>
              <a:rPr lang="en-US" dirty="0" smtClean="0"/>
              <a:t>surface” – SBWire Web</a:t>
            </a:r>
          </a:p>
          <a:p>
            <a:endParaRPr lang="en-US" dirty="0" smtClean="0"/>
          </a:p>
        </p:txBody>
      </p:sp>
      <p:pic>
        <p:nvPicPr>
          <p:cNvPr id="49156" name="Picture 4" descr="http://www.stain-removal-101.com/image-files/gum-stain-removal.jpg"/>
          <p:cNvPicPr>
            <a:picLocks noChangeAspect="1" noChangeArrowheads="1"/>
          </p:cNvPicPr>
          <p:nvPr/>
        </p:nvPicPr>
        <p:blipFill>
          <a:blip r:embed="rId2" cstate="print"/>
          <a:srcRect/>
          <a:stretch>
            <a:fillRect/>
          </a:stretch>
        </p:blipFill>
        <p:spPr bwMode="auto">
          <a:xfrm>
            <a:off x="5105400" y="1447800"/>
            <a:ext cx="2438400" cy="292608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lstStyle/>
          <a:p>
            <a:pPr fontAlgn="auto">
              <a:spcAft>
                <a:spcPts val="0"/>
              </a:spcAft>
              <a:defRPr/>
            </a:pPr>
            <a:r>
              <a:rPr lang="en-US" dirty="0" smtClean="0"/>
              <a:t>Past and </a:t>
            </a:r>
            <a:r>
              <a:rPr lang="en-US" dirty="0"/>
              <a:t>Present Solutions/Competition </a:t>
            </a:r>
          </a:p>
        </p:txBody>
      </p:sp>
      <p:pic>
        <p:nvPicPr>
          <p:cNvPr id="2560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600200"/>
            <a:ext cx="2095500" cy="209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60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51635" y="1543050"/>
            <a:ext cx="2209800" cy="2209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604"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181600" y="1726903"/>
            <a:ext cx="3213100" cy="1719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605"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48493" y="4343424"/>
            <a:ext cx="1560513" cy="18843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606" name="Picture 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751635" y="4087837"/>
            <a:ext cx="2139950" cy="2139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607" name="Picture 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867400" y="4057674"/>
            <a:ext cx="1414463" cy="2200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research- tools </a:t>
            </a:r>
            <a:endParaRPr lang="en-US" dirty="0"/>
          </a:p>
        </p:txBody>
      </p:sp>
      <p:sp>
        <p:nvSpPr>
          <p:cNvPr id="3" name="Content Placeholder 2"/>
          <p:cNvSpPr>
            <a:spLocks noGrp="1"/>
          </p:cNvSpPr>
          <p:nvPr>
            <p:ph sz="quarter" idx="1"/>
          </p:nvPr>
        </p:nvSpPr>
        <p:spPr/>
        <p:txBody>
          <a:bodyPr/>
          <a:lstStyle/>
          <a:p>
            <a:r>
              <a:rPr lang="en-US" dirty="0" smtClean="0"/>
              <a:t>Survey</a:t>
            </a:r>
          </a:p>
          <a:p>
            <a:r>
              <a:rPr lang="en-US" dirty="0" smtClean="0"/>
              <a:t>Focus group</a:t>
            </a:r>
          </a:p>
          <a:p>
            <a:r>
              <a:rPr lang="en-US" dirty="0" smtClean="0"/>
              <a:t>Informational Interview</a:t>
            </a:r>
          </a:p>
          <a:p>
            <a:r>
              <a:rPr lang="en-US" dirty="0" smtClean="0"/>
              <a:t>Personal Observations</a:t>
            </a:r>
          </a:p>
          <a:p>
            <a:endParaRPr lang="en-US" dirty="0"/>
          </a:p>
          <a:p>
            <a:r>
              <a:rPr lang="en-US" dirty="0" smtClean="0"/>
              <a:t>Where: Downtown Chicago </a:t>
            </a:r>
          </a:p>
          <a:p>
            <a:pPr lvl="1"/>
            <a:r>
              <a:rPr lang="en-US" dirty="0"/>
              <a:t>Printers </a:t>
            </a:r>
            <a:r>
              <a:rPr lang="en-US" dirty="0" smtClean="0"/>
              <a:t>Row </a:t>
            </a:r>
          </a:p>
          <a:p>
            <a:pPr lvl="1"/>
            <a:r>
              <a:rPr lang="en-US" dirty="0" smtClean="0"/>
              <a:t>Near North </a:t>
            </a:r>
            <a:endParaRPr lang="en-US" dirty="0"/>
          </a:p>
          <a:p>
            <a:pPr lvl="1"/>
            <a:r>
              <a:rPr lang="en-US" dirty="0" smtClean="0"/>
              <a:t>Sheridan Park</a:t>
            </a:r>
          </a:p>
          <a:p>
            <a:pPr lvl="1"/>
            <a:r>
              <a:rPr lang="en-US" dirty="0" smtClean="0"/>
              <a:t>Old Park</a:t>
            </a:r>
          </a:p>
          <a:p>
            <a:pPr lvl="1"/>
            <a:r>
              <a:rPr lang="en-US" dirty="0" smtClean="0"/>
              <a:t>Dearborn Park </a:t>
            </a:r>
          </a:p>
          <a:p>
            <a:endParaRPr lang="en-US" dirty="0"/>
          </a:p>
        </p:txBody>
      </p:sp>
      <p:pic>
        <p:nvPicPr>
          <p:cNvPr id="47106" name="Picture 2" descr="http://cerpa.appstate.edu/sites/default/files/surveyresearch.jpg"/>
          <p:cNvPicPr>
            <a:picLocks noChangeAspect="1" noChangeArrowheads="1"/>
          </p:cNvPicPr>
          <p:nvPr/>
        </p:nvPicPr>
        <p:blipFill>
          <a:blip r:embed="rId2" cstate="print"/>
          <a:srcRect/>
          <a:stretch>
            <a:fillRect/>
          </a:stretch>
        </p:blipFill>
        <p:spPr bwMode="auto">
          <a:xfrm>
            <a:off x="5181600" y="2133600"/>
            <a:ext cx="3060864" cy="2505076"/>
          </a:xfrm>
          <a:prstGeom prst="rect">
            <a:avLst/>
          </a:prstGeom>
          <a:noFill/>
        </p:spPr>
      </p:pic>
    </p:spTree>
    <p:extLst>
      <p:ext uri="{BB962C8B-B14F-4D97-AF65-F5344CB8AC3E}">
        <p14:creationId xmlns:p14="http://schemas.microsoft.com/office/powerpoint/2010/main" xmlns="" val="4682338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Expert Input</a:t>
            </a:r>
            <a:endParaRPr lang="en-US" dirty="0"/>
          </a:p>
        </p:txBody>
      </p:sp>
      <p:sp>
        <p:nvSpPr>
          <p:cNvPr id="19458" name="Content Placeholder 2"/>
          <p:cNvSpPr>
            <a:spLocks noGrp="1"/>
          </p:cNvSpPr>
          <p:nvPr>
            <p:ph sz="quarter" idx="1"/>
          </p:nvPr>
        </p:nvSpPr>
        <p:spPr>
          <a:xfrm>
            <a:off x="457200" y="1447800"/>
            <a:ext cx="7467600" cy="4873625"/>
          </a:xfrm>
        </p:spPr>
        <p:txBody>
          <a:bodyPr/>
          <a:lstStyle/>
          <a:p>
            <a:endParaRPr lang="en-US" dirty="0" smtClean="0"/>
          </a:p>
          <a:p>
            <a:r>
              <a:rPr lang="en-US" dirty="0" smtClean="0"/>
              <a:t>Material/</a:t>
            </a:r>
            <a:r>
              <a:rPr lang="en-US" dirty="0"/>
              <a:t>S</a:t>
            </a:r>
            <a:r>
              <a:rPr lang="en-US" dirty="0" smtClean="0"/>
              <a:t>cience </a:t>
            </a:r>
            <a:r>
              <a:rPr lang="en-US" dirty="0"/>
              <a:t>E</a:t>
            </a:r>
            <a:r>
              <a:rPr lang="en-US" dirty="0" smtClean="0"/>
              <a:t>ngineers</a:t>
            </a:r>
          </a:p>
          <a:p>
            <a:r>
              <a:rPr lang="en-US" dirty="0" smtClean="0"/>
              <a:t>Chemists</a:t>
            </a:r>
          </a:p>
          <a:p>
            <a:r>
              <a:rPr lang="en-US" dirty="0" smtClean="0"/>
              <a:t>Designers</a:t>
            </a:r>
          </a:p>
        </p:txBody>
      </p:sp>
      <p:pic>
        <p:nvPicPr>
          <p:cNvPr id="44034" name="Picture 2" descr="http://poster.4teachers.org/imgFilePoster/319817.jpg"/>
          <p:cNvPicPr>
            <a:picLocks noChangeAspect="1" noChangeArrowheads="1"/>
          </p:cNvPicPr>
          <p:nvPr/>
        </p:nvPicPr>
        <p:blipFill>
          <a:blip r:embed="rId2" cstate="print"/>
          <a:srcRect/>
          <a:stretch>
            <a:fillRect/>
          </a:stretch>
        </p:blipFill>
        <p:spPr bwMode="auto">
          <a:xfrm>
            <a:off x="838200" y="3657600"/>
            <a:ext cx="2514600" cy="2707159"/>
          </a:xfrm>
          <a:prstGeom prst="rect">
            <a:avLst/>
          </a:prstGeom>
          <a:noFill/>
        </p:spPr>
      </p:pic>
      <p:pic>
        <p:nvPicPr>
          <p:cNvPr id="44036" name="Picture 4" descr="http://www.clare.cam.ac.uk/data/uploads/admissions/undergraduate/subjects/flask.jpg"/>
          <p:cNvPicPr>
            <a:picLocks noChangeAspect="1" noChangeArrowheads="1"/>
          </p:cNvPicPr>
          <p:nvPr/>
        </p:nvPicPr>
        <p:blipFill>
          <a:blip r:embed="rId3" cstate="print"/>
          <a:srcRect/>
          <a:stretch>
            <a:fillRect/>
          </a:stretch>
        </p:blipFill>
        <p:spPr bwMode="auto">
          <a:xfrm>
            <a:off x="5029200" y="3200400"/>
            <a:ext cx="2505075" cy="316230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
  <TotalTime>163</TotalTime>
  <Words>225</Words>
  <Application>Microsoft Office PowerPoint</Application>
  <PresentationFormat>On-screen Show (4:3)</PresentationFormat>
  <Paragraphs>37</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Oriel</vt:lpstr>
      <vt:lpstr>Microsoft Office Excel 97-2003 Worksheet</vt:lpstr>
      <vt:lpstr> Sticky Situation </vt:lpstr>
      <vt:lpstr>Problem Statement </vt:lpstr>
      <vt:lpstr>Statement of Purpose</vt:lpstr>
      <vt:lpstr>Gantt Chart</vt:lpstr>
      <vt:lpstr>Justification</vt:lpstr>
      <vt:lpstr>Past and Present Solutions/Competition </vt:lpstr>
      <vt:lpstr>Market research- tools </vt:lpstr>
      <vt:lpstr>Expert Input</vt:lpstr>
    </vt:vector>
  </TitlesOfParts>
  <Company>Illinois School District U-46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Sticky Situation </dc:title>
  <dc:creator>Illinois School District U-46</dc:creator>
  <cp:lastModifiedBy>Avani</cp:lastModifiedBy>
  <cp:revision>22</cp:revision>
  <cp:lastPrinted>2012-01-10T22:06:39Z</cp:lastPrinted>
  <dcterms:created xsi:type="dcterms:W3CDTF">2012-01-09T19:22:44Z</dcterms:created>
  <dcterms:modified xsi:type="dcterms:W3CDTF">2012-01-11T05:07:05Z</dcterms:modified>
</cp:coreProperties>
</file>